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4" r:id="rId6"/>
    <p:sldId id="284" r:id="rId7"/>
    <p:sldId id="277" r:id="rId8"/>
    <p:sldId id="281" r:id="rId9"/>
    <p:sldId id="275" r:id="rId10"/>
    <p:sldId id="282" r:id="rId11"/>
    <p:sldId id="259" r:id="rId12"/>
    <p:sldId id="261" r:id="rId13"/>
    <p:sldId id="279" r:id="rId14"/>
    <p:sldId id="283" r:id="rId15"/>
    <p:sldId id="280" r:id="rId1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0" autoAdjust="0"/>
    <p:restoredTop sz="95161" autoAdjust="0"/>
  </p:normalViewPr>
  <p:slideViewPr>
    <p:cSldViewPr snapToGrid="0" showGuides="1">
      <p:cViewPr varScale="1">
        <p:scale>
          <a:sx n="70" d="100"/>
          <a:sy n="70" d="100"/>
        </p:scale>
        <p:origin x="43" y="4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6/15/2026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188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User Interfaces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 dirty="0"/>
              <a:t>July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3A84-102B-564E-9899-58738E248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6852775" cy="535531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Example: ORNL/SNS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3542E-FD9B-5649-9894-A224EC41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103243"/>
            <a:ext cx="7582043" cy="51087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Accelerator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EDM displays*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Display Builder*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Data Browser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Alarms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MPS Bypass Table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Beam Lines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Display Builder*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Data Browser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Alarms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Scan UI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0BA98-0B8B-2295-F6A7-7F0309B25111}"/>
              </a:ext>
            </a:extLst>
          </p:cNvPr>
          <p:cNvSpPr txBox="1"/>
          <p:nvPr/>
        </p:nvSpPr>
        <p:spPr>
          <a:xfrm>
            <a:off x="3973287" y="6412864"/>
            <a:ext cx="885008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* Web-EDM and Display Builder Web Runtime for read-only web access</a:t>
            </a:r>
          </a:p>
        </p:txBody>
      </p:sp>
    </p:spTree>
    <p:extLst>
      <p:ext uri="{BB962C8B-B14F-4D97-AF65-F5344CB8AC3E}">
        <p14:creationId xmlns:p14="http://schemas.microsoft.com/office/powerpoint/2010/main" val="1619262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C071-B54D-A8B0-F03D-D3BADC85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1949EC1-72E6-6877-8F57-1CD74C8F9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97" y="2788059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EDM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89B08D3-DC3E-67C0-AA8F-C8E08D23D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97" y="4909777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MEDM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D2386E4-E6C9-28F7-7FE4-B6BCCF89C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397" y="3848918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Older</a:t>
            </a:r>
            <a:br>
              <a:rPr lang="en-US" dirty="0">
                <a:latin typeface="+mn-lt"/>
                <a:ea typeface="+mn-ea"/>
              </a:rPr>
            </a:br>
            <a:r>
              <a:rPr lang="en-US" dirty="0">
                <a:latin typeface="+mn-lt"/>
                <a:ea typeface="+mn-ea"/>
              </a:rPr>
              <a:t> CS-Studio ‘*.</a:t>
            </a:r>
            <a:r>
              <a:rPr lang="en-US" dirty="0" err="1">
                <a:latin typeface="+mn-lt"/>
                <a:ea typeface="+mn-ea"/>
              </a:rPr>
              <a:t>opi</a:t>
            </a:r>
            <a:r>
              <a:rPr lang="en-US" dirty="0">
                <a:latin typeface="+mn-lt"/>
                <a:ea typeface="+mn-ea"/>
              </a:rPr>
              <a:t>’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B4C9650-2C31-9532-ABB3-2F928DD9F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860" y="3587693"/>
            <a:ext cx="1651000" cy="11983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CS-Studio Display Builder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2481490-B1F1-3050-3224-D094A8B17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050" y="2611157"/>
            <a:ext cx="1651000" cy="774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Web Runtime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9E579E-5D81-6904-67DD-9598588C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7142" y="1777796"/>
            <a:ext cx="1651000" cy="774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Web Runtime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3FB84F-F93F-46EE-8FB3-9A369DDE15A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348397" y="3175409"/>
            <a:ext cx="1466078" cy="53162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FB8D48-A3C4-0C7D-57D9-D46653041B42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348397" y="4186867"/>
            <a:ext cx="1452463" cy="4940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5C582D-2401-01FB-ECD5-F8541933844E}"/>
              </a:ext>
            </a:extLst>
          </p:cNvPr>
          <p:cNvCxnSpPr>
            <a:cxnSpLocks/>
          </p:cNvCxnSpPr>
          <p:nvPr/>
        </p:nvCxnSpPr>
        <p:spPr>
          <a:xfrm flipV="1">
            <a:off x="5402610" y="3385857"/>
            <a:ext cx="218440" cy="2861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962698-6C1E-DC94-F71B-079184100BC2}"/>
              </a:ext>
            </a:extLst>
          </p:cNvPr>
          <p:cNvCxnSpPr>
            <a:cxnSpLocks/>
          </p:cNvCxnSpPr>
          <p:nvPr/>
        </p:nvCxnSpPr>
        <p:spPr>
          <a:xfrm flipV="1">
            <a:off x="2311567" y="2552496"/>
            <a:ext cx="218440" cy="28615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47B9F8-46E2-8DB2-4086-A37A2DFFDF0B}"/>
              </a:ext>
            </a:extLst>
          </p:cNvPr>
          <p:cNvCxnSpPr>
            <a:cxnSpLocks/>
          </p:cNvCxnSpPr>
          <p:nvPr/>
        </p:nvCxnSpPr>
        <p:spPr>
          <a:xfrm>
            <a:off x="4134485" y="6470872"/>
            <a:ext cx="1318260" cy="0"/>
          </a:xfrm>
          <a:prstGeom prst="straightConnector1">
            <a:avLst/>
          </a:prstGeom>
          <a:ln w="57150">
            <a:solidFill>
              <a:schemeClr val="bg1">
                <a:lumMod val="65000"/>
                <a:alpha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2C3070-CBBD-1E48-6E71-EB0D9C8B1AE2}"/>
              </a:ext>
            </a:extLst>
          </p:cNvPr>
          <p:cNvCxnSpPr>
            <a:cxnSpLocks/>
          </p:cNvCxnSpPr>
          <p:nvPr/>
        </p:nvCxnSpPr>
        <p:spPr>
          <a:xfrm>
            <a:off x="4144645" y="6100850"/>
            <a:ext cx="13081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4C1DA6F-C542-D509-4F31-41373B5A3181}"/>
              </a:ext>
            </a:extLst>
          </p:cNvPr>
          <p:cNvSpPr txBox="1"/>
          <p:nvPr/>
        </p:nvSpPr>
        <p:spPr>
          <a:xfrm>
            <a:off x="5507297" y="5930034"/>
            <a:ext cx="256672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manual or automatic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9EDF39-B6D2-BEEA-C3E3-EDD6B84EB734}"/>
              </a:ext>
            </a:extLst>
          </p:cNvPr>
          <p:cNvSpPr txBox="1"/>
          <p:nvPr/>
        </p:nvSpPr>
        <p:spPr>
          <a:xfrm>
            <a:off x="5507297" y="6298336"/>
            <a:ext cx="10438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manual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C1F3BD-4E08-B5DB-6F8A-BD3FC71526D8}"/>
              </a:ext>
            </a:extLst>
          </p:cNvPr>
          <p:cNvSpPr txBox="1"/>
          <p:nvPr/>
        </p:nvSpPr>
        <p:spPr>
          <a:xfrm>
            <a:off x="9175711" y="5550439"/>
            <a:ext cx="2930570" cy="10895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Largely automatic conversion of essential display content for files going back to 199x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871F598-C577-823F-AE52-D972E1B568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610"/>
          <a:stretch>
            <a:fillRect/>
          </a:stretch>
        </p:blipFill>
        <p:spPr>
          <a:xfrm>
            <a:off x="5933539" y="3509363"/>
            <a:ext cx="3242172" cy="227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86DA482-223B-5B05-8F48-9D4F7BE6DF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360"/>
          <a:stretch>
            <a:fillRect/>
          </a:stretch>
        </p:blipFill>
        <p:spPr>
          <a:xfrm>
            <a:off x="64092" y="1173523"/>
            <a:ext cx="2173322" cy="1485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292857F-0E36-3C7C-BB0C-ADCAFCD6FF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8" t="21575" r="63538" b="15853"/>
          <a:stretch/>
        </p:blipFill>
        <p:spPr>
          <a:xfrm>
            <a:off x="8860185" y="2156964"/>
            <a:ext cx="3197830" cy="265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545AA73-E9C7-489C-76A5-579E72029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660" t="9623" r="17922" b="73880"/>
          <a:stretch>
            <a:fillRect/>
          </a:stretch>
        </p:blipFill>
        <p:spPr>
          <a:xfrm>
            <a:off x="5451860" y="270562"/>
            <a:ext cx="2723917" cy="107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3DF3450-43C2-EDB4-68C7-D5EB164E48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67" t="11036" r="67014" b="73348"/>
          <a:stretch>
            <a:fillRect/>
          </a:stretch>
        </p:blipFill>
        <p:spPr>
          <a:xfrm>
            <a:off x="8234555" y="259610"/>
            <a:ext cx="2967386" cy="1089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E5A4B8F-BE7D-F0B4-EC55-8D992AE9CD32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348397" y="4597956"/>
            <a:ext cx="1452463" cy="699171"/>
          </a:xfrm>
          <a:prstGeom prst="straightConnector1">
            <a:avLst/>
          </a:prstGeom>
          <a:ln w="57150">
            <a:solidFill>
              <a:schemeClr val="bg1">
                <a:lumMod val="65000"/>
                <a:alpha val="50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F748F44-7F3D-D69E-3EE4-F670D3DFE86F}"/>
              </a:ext>
            </a:extLst>
          </p:cNvPr>
          <p:cNvSpPr txBox="1"/>
          <p:nvPr/>
        </p:nvSpPr>
        <p:spPr>
          <a:xfrm>
            <a:off x="6400800" y="1436155"/>
            <a:ext cx="69121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EDM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28D4CE-8A43-3301-C9C9-44D01BB5FBAD}"/>
              </a:ext>
            </a:extLst>
          </p:cNvPr>
          <p:cNvSpPr txBox="1"/>
          <p:nvPr/>
        </p:nvSpPr>
        <p:spPr>
          <a:xfrm>
            <a:off x="8278070" y="1436155"/>
            <a:ext cx="178606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Display Builder</a:t>
            </a:r>
          </a:p>
        </p:txBody>
      </p:sp>
    </p:spTree>
    <p:extLst>
      <p:ext uri="{BB962C8B-B14F-4D97-AF65-F5344CB8AC3E}">
        <p14:creationId xmlns:p14="http://schemas.microsoft.com/office/powerpoint/2010/main" val="153140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815F-1232-674B-B3BC-DAC6E797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Approaches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A42B0-645D-674C-8708-DE4502C46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033669"/>
            <a:ext cx="2699090" cy="425394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Pick one tool and keep it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Stability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/>
              <a:t>Eventually </a:t>
            </a:r>
            <a:r>
              <a:rPr lang="en-US"/>
              <a:t>no more updates</a:t>
            </a:r>
            <a:endParaRPr lang="en-US" dirty="0"/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/>
              <a:t>Freeze OS?</a:t>
            </a:r>
          </a:p>
          <a:p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3546C1F-392F-7147-9FF6-26987B85F6F6}"/>
              </a:ext>
            </a:extLst>
          </p:cNvPr>
          <p:cNvSpPr txBox="1">
            <a:spLocks/>
          </p:cNvSpPr>
          <p:nvPr/>
        </p:nvSpPr>
        <p:spPr bwMode="auto">
          <a:xfrm>
            <a:off x="4539910" y="1033669"/>
            <a:ext cx="2699090" cy="48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u="sng" dirty="0"/>
              <a:t>Use today’s tool to the fullest, then update to next tool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All the new features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/>
              <a:t>Need to re-implement displays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4EFD523-7F60-3B44-833E-E559F6211FD2}"/>
              </a:ext>
            </a:extLst>
          </p:cNvPr>
          <p:cNvSpPr txBox="1">
            <a:spLocks/>
          </p:cNvSpPr>
          <p:nvPr/>
        </p:nvSpPr>
        <p:spPr bwMode="auto">
          <a:xfrm>
            <a:off x="8628205" y="1033668"/>
            <a:ext cx="3427959" cy="504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u="sng" dirty="0"/>
              <a:t>Use today’s tool carefully, then upgrade to compatible tool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>
                <a:highlight>
                  <a:srgbClr val="00FF00"/>
                </a:highlight>
              </a:rPr>
              <a:t>Can use most displays for a long time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/>
              <a:t>Need to re-implement some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/>
              <a:t>Miss out on some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8930131-98A8-1F48-96FA-638CC3E6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646331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EPICS: Distributed System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3A43457E-D078-9E44-8128-5800AD71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614" y="1168400"/>
            <a:ext cx="8129587" cy="76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Servers                                Clients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35012DA-76CD-6B45-840B-8F877C5CA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18669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IOC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53DA2D-ACB1-B24A-8A32-A9CBEFAAA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29083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IOC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83CEBF-1979-2A4F-81C4-FDB110556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39243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IOC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367DFCA-6530-2849-A142-ED103EB55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29210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Archive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8E56D4C-1490-9442-A11B-C9D834A3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39370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Alarm Handler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A2D5CD-DA88-564D-96BE-15FA219425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0600" y="2252664"/>
            <a:ext cx="1320800" cy="142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5A9783-94CD-0843-B64A-6B7F890FC0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1700" y="3295650"/>
            <a:ext cx="2692400" cy="127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46E604-8503-BD45-8C81-1E4C98B4BA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1700" y="4311650"/>
            <a:ext cx="2692400" cy="127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F4078B-73F9-FC42-90FC-2947606032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2254250"/>
            <a:ext cx="1358900" cy="2076450"/>
          </a:xfrm>
          <a:prstGeom prst="bentConnector2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20" descr="heater_plot.png">
            <a:extLst>
              <a:ext uri="{FF2B5EF4-FFF2-40B4-BE49-F238E27FC236}">
                <a16:creationId xmlns:a16="http://schemas.microsoft.com/office/drawing/2014/main" id="{0716B74C-44CB-3544-BB39-C2FCDD8B6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47" y="2522764"/>
            <a:ext cx="2628900" cy="1098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heater_gui.png">
            <a:extLst>
              <a:ext uri="{FF2B5EF4-FFF2-40B4-BE49-F238E27FC236}">
                <a16:creationId xmlns:a16="http://schemas.microsoft.com/office/drawing/2014/main" id="{904E4F84-ABDB-8646-9CDE-14E3E0EF4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946150"/>
            <a:ext cx="1624012" cy="1206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2" descr="TS-5400_VPT_MeasurementArchitecture-vxi-eng">
            <a:extLst>
              <a:ext uri="{FF2B5EF4-FFF2-40B4-BE49-F238E27FC236}">
                <a16:creationId xmlns:a16="http://schemas.microsoft.com/office/drawing/2014/main" id="{1B2C8FCE-CC60-D94A-8959-C09C51C3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92664"/>
            <a:ext cx="10810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3">
            <a:extLst>
              <a:ext uri="{FF2B5EF4-FFF2-40B4-BE49-F238E27FC236}">
                <a16:creationId xmlns:a16="http://schemas.microsoft.com/office/drawing/2014/main" id="{32D92274-F1A9-9A4C-8A34-DEFF2A6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4906963"/>
            <a:ext cx="1063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4">
            <a:extLst>
              <a:ext uri="{FF2B5EF4-FFF2-40B4-BE49-F238E27FC236}">
                <a16:creationId xmlns:a16="http://schemas.microsoft.com/office/drawing/2014/main" id="{A98C49B6-566A-8240-82FE-51759E8C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5588000"/>
            <a:ext cx="9382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235FF6C-5E82-6D30-EA89-D8FB2594D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632" y="2119084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2BA8A2-33F1-7149-224F-F12A5C272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890" y="1999342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Display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44CF4-2FFF-CF6B-C398-F2F67E3F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 into the Deep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39628-7EC2-4DB8-9ECA-12AC2C165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962527"/>
            <a:ext cx="11528802" cy="5255394"/>
          </a:xfrm>
        </p:spPr>
        <p:txBody>
          <a:bodyPr numCol="2"/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Run 01_first_steps/</a:t>
            </a:r>
            <a:r>
              <a:rPr lang="en-US" sz="1400" dirty="0" err="1"/>
              <a:t>very_first.db</a:t>
            </a:r>
            <a:r>
              <a:rPr lang="en-US" sz="1400" dirty="0"/>
              <a:t>  to get ‘</a:t>
            </a:r>
            <a:r>
              <a:rPr lang="en-US" sz="1400" dirty="0" err="1"/>
              <a:t>training:random</a:t>
            </a:r>
            <a:r>
              <a:rPr lang="en-US" sz="1400" dirty="0"/>
              <a:t>’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Start </a:t>
            </a:r>
            <a:r>
              <a:rPr lang="en-US" sz="1400" dirty="0" err="1"/>
              <a:t>css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Open Applications, Utilities, File Browser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Right-click on 01_first_steps, New Display, “</a:t>
            </a:r>
            <a:r>
              <a:rPr lang="en-US" sz="1400" dirty="0" err="1"/>
              <a:t>my_first</a:t>
            </a:r>
            <a:r>
              <a:rPr lang="en-US" sz="1400" dirty="0"/>
              <a:t>”</a:t>
            </a:r>
            <a:endParaRPr lang="en-US" sz="10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Double-click “My Display”, type “My Very First Display”, enter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Change Label “Some Value:” into “Value:”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Change “&lt;sim://sine&gt;” PV into “</a:t>
            </a:r>
            <a:r>
              <a:rPr lang="en-US" sz="1400" dirty="0" err="1"/>
              <a:t>training:random</a:t>
            </a:r>
            <a:r>
              <a:rPr lang="en-US" sz="1400" dirty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Push Run button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Change PREC and EGU fields of the PV</a:t>
            </a:r>
          </a:p>
          <a:p>
            <a:pPr lvl="1">
              <a:buFont typeface="+mj-lt"/>
              <a:buAutoNum type="alphaLcParenR"/>
            </a:pPr>
            <a:r>
              <a:rPr lang="en-US" sz="1100" dirty="0"/>
              <a:t>Via ‘caput’ in terminal</a:t>
            </a:r>
          </a:p>
          <a:p>
            <a:pPr lvl="1">
              <a:buFont typeface="+mj-lt"/>
              <a:buAutoNum type="alphaLcParenR"/>
            </a:pPr>
            <a:r>
              <a:rPr lang="en-US" sz="1100" dirty="0"/>
              <a:t>Via ‘</a:t>
            </a:r>
            <a:r>
              <a:rPr lang="en-US" sz="1100" dirty="0" err="1"/>
              <a:t>dbpf</a:t>
            </a:r>
            <a:r>
              <a:rPr lang="en-US" sz="1100" dirty="0"/>
              <a:t>’ in IOC shell</a:t>
            </a:r>
          </a:p>
          <a:p>
            <a:pPr lvl="1">
              <a:buFont typeface="+mj-lt"/>
              <a:buAutoNum type="alphaLcParenR"/>
            </a:pPr>
            <a:r>
              <a:rPr lang="en-US" sz="1100" dirty="0"/>
              <a:t>Via ‘Probe’ in CSS</a:t>
            </a:r>
          </a:p>
          <a:p>
            <a:pPr lvl="1">
              <a:buFont typeface="+mj-lt"/>
              <a:buAutoNum type="alphaLcParenR"/>
            </a:pPr>
            <a:r>
              <a:rPr lang="en-US" sz="1100" dirty="0"/>
              <a:t>Via text editor in </a:t>
            </a:r>
            <a:r>
              <a:rPr lang="en-US" sz="1100" dirty="0" err="1"/>
              <a:t>very_first.db</a:t>
            </a:r>
            <a:endParaRPr lang="en-US" sz="11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Add Label “Scan:”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Add Combo Box for PV “</a:t>
            </a:r>
            <a:r>
              <a:rPr lang="en-US" sz="1400" dirty="0" err="1"/>
              <a:t>training:random.SCAN</a:t>
            </a:r>
            <a:r>
              <a:rPr lang="en-US" sz="1400" dirty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Add Label and Text Entry for PV “</a:t>
            </a:r>
            <a:r>
              <a:rPr lang="en-US" sz="1400" dirty="0" err="1"/>
              <a:t>training:random.CALC</a:t>
            </a:r>
            <a:r>
              <a:rPr lang="en-US" sz="1400" dirty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.. for “</a:t>
            </a:r>
            <a:r>
              <a:rPr lang="en-US" sz="1400" dirty="0" err="1"/>
              <a:t>training:random.A</a:t>
            </a:r>
            <a:r>
              <a:rPr lang="en-US" sz="1400" dirty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Right-click on value in runtime and open Data Browser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Zoom/pan to show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Right-click on section tab to “Split Left/Right”, arrange like this: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</p:txBody>
      </p:sp>
      <p:pic>
        <p:nvPicPr>
          <p:cNvPr id="4" name="Picture 3" descr="A picture containing chart&#10;&#10;AI-generated content may be incorrect.">
            <a:extLst>
              <a:ext uri="{FF2B5EF4-FFF2-40B4-BE49-F238E27FC236}">
                <a16:creationId xmlns:a16="http://schemas.microsoft.com/office/drawing/2014/main" id="{AF399D02-D84D-7355-C9A4-DDBC6AE7C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53" y="3096581"/>
            <a:ext cx="5732933" cy="3639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229789-E246-8156-C745-4FB5EC9A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066" y="3568452"/>
            <a:ext cx="33782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85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>
            <a:extLst>
              <a:ext uri="{FF2B5EF4-FFF2-40B4-BE49-F238E27FC236}">
                <a16:creationId xmlns:a16="http://schemas.microsoft.com/office/drawing/2014/main" id="{014BB444-CC65-9442-8CC9-D10DCF58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300163"/>
            <a:ext cx="19113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E7E6D081-7E92-AA41-BB9B-96BD8787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 the years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CE15BD2F-7502-D042-A9F7-1F3077F5FB5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 </a:t>
            </a:r>
          </a:p>
        </p:txBody>
      </p:sp>
      <p:pic>
        <p:nvPicPr>
          <p:cNvPr id="17412" name="Picture 6">
            <a:extLst>
              <a:ext uri="{FF2B5EF4-FFF2-40B4-BE49-F238E27FC236}">
                <a16:creationId xmlns:a16="http://schemas.microsoft.com/office/drawing/2014/main" id="{2705C49E-9AF1-D54B-A44C-AC9294433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969963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>
            <a:extLst>
              <a:ext uri="{FF2B5EF4-FFF2-40B4-BE49-F238E27FC236}">
                <a16:creationId xmlns:a16="http://schemas.microsoft.com/office/drawing/2014/main" id="{6F652990-919B-0540-AD77-50336CB6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5255" r="14256"/>
          <a:stretch>
            <a:fillRect/>
          </a:stretch>
        </p:blipFill>
        <p:spPr bwMode="auto">
          <a:xfrm>
            <a:off x="2595563" y="3067051"/>
            <a:ext cx="1719262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>
            <a:extLst>
              <a:ext uri="{FF2B5EF4-FFF2-40B4-BE49-F238E27FC236}">
                <a16:creationId xmlns:a16="http://schemas.microsoft.com/office/drawing/2014/main" id="{423AF366-4AF6-1A42-ADC2-E519ADD5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9890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>
            <a:extLst>
              <a:ext uri="{FF2B5EF4-FFF2-40B4-BE49-F238E27FC236}">
                <a16:creationId xmlns:a16="http://schemas.microsoft.com/office/drawing/2014/main" id="{4EDB1E83-F204-7349-943B-8ED97572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79" y="4013200"/>
            <a:ext cx="388143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">
            <a:extLst>
              <a:ext uri="{FF2B5EF4-FFF2-40B4-BE49-F238E27FC236}">
                <a16:creationId xmlns:a16="http://schemas.microsoft.com/office/drawing/2014/main" id="{E8C01268-451B-D348-8D6D-4E107CD7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r="14828" b="16664"/>
          <a:stretch>
            <a:fillRect/>
          </a:stretch>
        </p:blipFill>
        <p:spPr bwMode="auto">
          <a:xfrm>
            <a:off x="8732838" y="1276350"/>
            <a:ext cx="193516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4264AF-01C4-405C-BA1C-D60C2D670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0893" y="4056064"/>
            <a:ext cx="2152650" cy="2761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1C05-D3C2-1E42-9EA2-72DE18BB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changes, what doesn’t?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D73C9-4C0E-5344-B616-4C5E5BEB1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217" y="3138398"/>
            <a:ext cx="8468139" cy="3371732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Basic dial-by-number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Import “Contacts”, Name &amp;</a:t>
            </a:r>
            <a:r>
              <a:rPr lang="en-US" dirty="0">
                <a:sym typeface="Wingdings" pitchFamily="2" charset="2"/>
              </a:rPr>
              <a:t> Number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en-US" dirty="0">
              <a:sym typeface="Wingdings" pitchFamily="2" charset="2"/>
            </a:endParaRP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>
                <a:sym typeface="Wingdings" pitchFamily="2" charset="2"/>
              </a:rPr>
              <a:t>Custom dial tone, icons, .. in “Contacts”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>
                <a:sym typeface="Wingdings" pitchFamily="2" charset="2"/>
              </a:rPr>
              <a:t>Speed dial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>
                <a:sym typeface="Wingdings" pitchFamily="2" charset="2"/>
              </a:rPr>
              <a:t>Apps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16CCED0-8035-9149-8904-A23A33FB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42" y="1022350"/>
            <a:ext cx="1459238" cy="194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5117D919-D624-D644-BAE1-7FF8DCFB9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5" r="5150"/>
          <a:stretch/>
        </p:blipFill>
        <p:spPr bwMode="auto">
          <a:xfrm>
            <a:off x="6450496" y="809851"/>
            <a:ext cx="1031984" cy="21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5B198320-CE41-A248-B84F-F5502F629C71}"/>
              </a:ext>
            </a:extLst>
          </p:cNvPr>
          <p:cNvSpPr/>
          <p:nvPr/>
        </p:nvSpPr>
        <p:spPr>
          <a:xfrm rot="16200000">
            <a:off x="4791414" y="1498229"/>
            <a:ext cx="852331" cy="795131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6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6EEA99F3-4976-4D42-8B4F-0663517B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646331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Over the years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88EE549E-80C1-DE44-B6C8-5B0463B95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00" y="1765300"/>
            <a:ext cx="4165600" cy="45339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Since ~1990: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record(ai, “</a:t>
            </a: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my_record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field(DTYP, “</a:t>
            </a: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MyDevice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field(INP ,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@channel2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field(SCAN,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1 second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...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More supported platforms:</a:t>
            </a:r>
            <a:b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vxWorks</a:t>
            </a: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RTEMS, Linux, OS X, Windows, ..</a:t>
            </a:r>
            <a:b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68000, Intel, PPC, Arm, ..</a:t>
            </a: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9F5E1D-6064-054D-A0D4-10ED621FE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255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IOC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F4B982C-EB8C-794D-B690-D20B6539E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8382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User Interface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9B5BF8-24E4-F44D-A692-0BA181CE15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3600" y="1212850"/>
            <a:ext cx="2692400" cy="127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FCAE58-B74F-B448-A4E8-26DA19E7955F}"/>
              </a:ext>
            </a:extLst>
          </p:cNvPr>
          <p:cNvSpPr txBox="1">
            <a:spLocks/>
          </p:cNvSpPr>
          <p:nvPr/>
        </p:nvSpPr>
        <p:spPr bwMode="auto">
          <a:xfrm>
            <a:off x="6057900" y="1752600"/>
            <a:ext cx="4165600" cy="50800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>
            <a:lvl1pPr marL="230188" indent="-230188" algn="l" rtl="0" fontAlgn="base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625475" indent="-279400" algn="l" rtl="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914400" indent="-230188" algn="l" rtl="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144588" indent="-173038" algn="l" rtl="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482725" indent="-2222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latin typeface="Arial" charset="0"/>
                <a:cs typeface="Arial" charset="0"/>
              </a:rPr>
              <a:t>edd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n-US" dirty="0" err="1">
                <a:latin typeface="Arial" charset="0"/>
                <a:cs typeface="Arial" charset="0"/>
              </a:rPr>
              <a:t>dm</a:t>
            </a:r>
            <a:r>
              <a:rPr lang="en-US" dirty="0">
                <a:latin typeface="Arial" charset="0"/>
                <a:cs typeface="Arial" charset="0"/>
              </a:rPr>
              <a:t>  	198x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latin typeface="Arial" charset="0"/>
                <a:cs typeface="Arial" charset="0"/>
              </a:rPr>
              <a:t>medm</a:t>
            </a:r>
            <a:r>
              <a:rPr lang="en-US" dirty="0">
                <a:latin typeface="Arial" charset="0"/>
                <a:cs typeface="Arial" charset="0"/>
              </a:rPr>
              <a:t>    	199x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latin typeface="Arial" charset="0"/>
                <a:cs typeface="Arial" charset="0"/>
              </a:rPr>
              <a:t>edm</a:t>
            </a:r>
            <a:r>
              <a:rPr lang="en-US" dirty="0">
                <a:latin typeface="Arial" charset="0"/>
                <a:cs typeface="Arial" charset="0"/>
              </a:rPr>
              <a:t>         	200x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Arial" charset="0"/>
                <a:cs typeface="Arial" charset="0"/>
              </a:rPr>
              <a:t>CS-Studio	201x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2009: BOY</a:t>
            </a:r>
            <a:br>
              <a:rPr lang="en-US" sz="2000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2017: Display Builder</a:t>
            </a:r>
            <a:br>
              <a:rPr lang="en-US" sz="2000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2019: Web Runtime</a:t>
            </a:r>
            <a:endParaRPr lang="en-US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Also: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n-US" dirty="0" err="1">
                <a:latin typeface="Arial" charset="0"/>
                <a:cs typeface="Arial" charset="0"/>
              </a:rPr>
              <a:t>tcl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n-US" dirty="0" err="1">
                <a:latin typeface="Arial" charset="0"/>
                <a:cs typeface="Arial" charset="0"/>
              </a:rPr>
              <a:t>tk</a:t>
            </a:r>
            <a:r>
              <a:rPr lang="en-US" dirty="0">
                <a:latin typeface="Arial" charset="0"/>
                <a:cs typeface="Arial" charset="0"/>
              </a:rPr>
              <a:t>/ca,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	python/qt/ca, ..</a:t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latin typeface="Arial" charset="0"/>
                <a:cs typeface="Arial" charset="0"/>
              </a:rPr>
              <a:t>        Limited compatibility.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B32A-60CA-45AC-8ED5-EFEDA14E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“Program"                            vs.    ”Display Manager”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B6C94-6903-EE5A-CBE3-609B3FAB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012371"/>
            <a:ext cx="5121872" cy="498565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Tcl</a:t>
            </a:r>
            <a:r>
              <a:rPr lang="en-US" dirty="0"/>
              <a:t>/</a:t>
            </a:r>
            <a:r>
              <a:rPr lang="en-US" dirty="0" err="1"/>
              <a:t>tk</a:t>
            </a:r>
            <a:r>
              <a:rPr lang="en-US" dirty="0"/>
              <a:t>, </a:t>
            </a:r>
            <a:r>
              <a:rPr lang="en-US" dirty="0" err="1"/>
              <a:t>Matlab</a:t>
            </a:r>
            <a:r>
              <a:rPr lang="en-US" dirty="0"/>
              <a:t>, </a:t>
            </a:r>
            <a:r>
              <a:rPr lang="en-US" dirty="0" err="1"/>
              <a:t>Delphy</a:t>
            </a:r>
            <a:r>
              <a:rPr lang="en-US" dirty="0"/>
              <a:t>, Visual Basic, Python/Qt, … and CA/PVA client library</a:t>
            </a:r>
          </a:p>
          <a:p>
            <a:r>
              <a:rPr lang="en-US" dirty="0">
                <a:solidFill>
                  <a:srgbClr val="00B050"/>
                </a:solidFill>
              </a:rPr>
              <a:t>You can program sophisticated displays</a:t>
            </a:r>
          </a:p>
          <a:p>
            <a:r>
              <a:rPr lang="en-US" dirty="0">
                <a:solidFill>
                  <a:srgbClr val="FF0000"/>
                </a:solidFill>
              </a:rPr>
              <a:t>Nobody else will understand and maintain your code</a:t>
            </a:r>
          </a:p>
          <a:p>
            <a:r>
              <a:rPr lang="en-US" dirty="0">
                <a:solidFill>
                  <a:srgbClr val="FF0000"/>
                </a:solidFill>
              </a:rPr>
              <a:t>In 5..10 years, need to </a:t>
            </a:r>
            <a:r>
              <a:rPr lang="en-US">
                <a:solidFill>
                  <a:srgbClr val="FF0000"/>
                </a:solidFill>
              </a:rPr>
              <a:t>re-implement it all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8D0610-F83F-6FF4-4066-0831E6C2835B}"/>
              </a:ext>
            </a:extLst>
          </p:cNvPr>
          <p:cNvSpPr txBox="1">
            <a:spLocks/>
          </p:cNvSpPr>
          <p:nvPr/>
        </p:nvSpPr>
        <p:spPr bwMode="auto">
          <a:xfrm>
            <a:off x="6640362" y="1012371"/>
            <a:ext cx="5121872" cy="498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Edd/dm, </a:t>
            </a:r>
            <a:r>
              <a:rPr lang="en-US" dirty="0" err="1"/>
              <a:t>medm</a:t>
            </a:r>
            <a:r>
              <a:rPr lang="en-US" dirty="0"/>
              <a:t>, dm2k, </a:t>
            </a:r>
            <a:r>
              <a:rPr lang="en-US" dirty="0" err="1"/>
              <a:t>edm</a:t>
            </a:r>
            <a:r>
              <a:rPr lang="en-US" dirty="0"/>
              <a:t>, CS-Studio *.</a:t>
            </a:r>
            <a:r>
              <a:rPr lang="en-US" dirty="0" err="1"/>
              <a:t>opi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CS-Studio *.bob</a:t>
            </a:r>
          </a:p>
          <a:p>
            <a:r>
              <a:rPr lang="en-US" dirty="0"/>
              <a:t>Use provided  Widgets</a:t>
            </a:r>
          </a:p>
          <a:p>
            <a:pPr lvl="1"/>
            <a:r>
              <a:rPr lang="en-US" dirty="0"/>
              <a:t>‘Label’, ’Text Update’, …</a:t>
            </a:r>
          </a:p>
          <a:p>
            <a:r>
              <a:rPr lang="en-US" dirty="0">
                <a:solidFill>
                  <a:srgbClr val="00B050"/>
                </a:solidFill>
              </a:rPr>
              <a:t>Operators can easily tweak your displays or create new ones</a:t>
            </a:r>
          </a:p>
          <a:p>
            <a:r>
              <a:rPr lang="en-US" dirty="0">
                <a:solidFill>
                  <a:srgbClr val="00B050"/>
                </a:solidFill>
              </a:rPr>
              <a:t>In 5..10 years, there is hope for translating displays to a new tool</a:t>
            </a:r>
          </a:p>
        </p:txBody>
      </p:sp>
    </p:spTree>
    <p:extLst>
      <p:ext uri="{BB962C8B-B14F-4D97-AF65-F5344CB8AC3E}">
        <p14:creationId xmlns:p14="http://schemas.microsoft.com/office/powerpoint/2010/main" val="249705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BE69-9DC3-C945-A278-D0D47B71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Compatibility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8F661-A555-FB46-A078-C0159B372E09}"/>
              </a:ext>
            </a:extLst>
          </p:cNvPr>
          <p:cNvSpPr txBox="1"/>
          <p:nvPr/>
        </p:nvSpPr>
        <p:spPr>
          <a:xfrm>
            <a:off x="3237916" y="1346889"/>
            <a:ext cx="3317630" cy="35086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EDM</a:t>
            </a: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object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activeXTextClass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beginObjectProperties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 265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y 440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 155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 20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font "arial-bold-r-10.0"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fgColor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value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”Hello"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endObjectProperties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08455-8242-4B4C-B0B4-3524B64E40AC}"/>
              </a:ext>
            </a:extLst>
          </p:cNvPr>
          <p:cNvSpPr txBox="1"/>
          <p:nvPr/>
        </p:nvSpPr>
        <p:spPr>
          <a:xfrm>
            <a:off x="668216" y="1346890"/>
            <a:ext cx="2485292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MEDM</a:t>
            </a: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object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x= 265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y= 440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   width=155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   height=20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"basic attribute”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=54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textix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=”Hello"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5FD20-9B89-004D-9CB8-61730C11BC77}"/>
              </a:ext>
            </a:extLst>
          </p:cNvPr>
          <p:cNvSpPr txBox="1"/>
          <p:nvPr/>
        </p:nvSpPr>
        <p:spPr>
          <a:xfrm>
            <a:off x="6658708" y="1346889"/>
            <a:ext cx="5310554" cy="52322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Qt Designer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&lt;widget class="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caLabel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 name="caLabel_0"&gt;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&lt;property name="foreground"&gt;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 &lt;color alpha="255"&gt;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 &lt;red&gt;10&lt;/red&gt;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 &lt;green&gt;0&lt;/green&gt;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 &lt;blue&gt;184&lt;/blue&gt;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&lt;/color&gt;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&lt;/property&gt;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&lt;property name="text"&gt;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 &lt;string&gt;Hello&lt;/string&gt;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&lt;/property&gt;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&lt;property name="geometry"&gt;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 &lt;x&gt;265&lt;/x&gt;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 &lt;y&gt;440&lt;/y&gt;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 &lt;width&gt;155&lt;/width&gt;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 &lt;height&gt;20&lt;/height&gt;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&lt;/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&lt;/property&gt;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&lt;/widget&gt;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509BE-0045-5442-BBAD-6B0C90910C59}"/>
              </a:ext>
            </a:extLst>
          </p:cNvPr>
          <p:cNvGrpSpPr/>
          <p:nvPr/>
        </p:nvGrpSpPr>
        <p:grpSpPr>
          <a:xfrm>
            <a:off x="1130267" y="3429000"/>
            <a:ext cx="10729500" cy="2674628"/>
            <a:chOff x="1130267" y="3429000"/>
            <a:chExt cx="10729500" cy="2674628"/>
          </a:xfrm>
        </p:grpSpPr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301258C0-F1BA-A147-8EFC-438653414160}"/>
                </a:ext>
              </a:extLst>
            </p:cNvPr>
            <p:cNvSpPr/>
            <p:nvPr/>
          </p:nvSpPr>
          <p:spPr>
            <a:xfrm>
              <a:off x="1130267" y="5273954"/>
              <a:ext cx="4614042" cy="829674"/>
            </a:xfrm>
            <a:prstGeom prst="wedgeRoundRectCallout">
              <a:avLst>
                <a:gd name="adj1" fmla="val -33026"/>
                <a:gd name="adj2" fmla="val -37177"/>
                <a:gd name="adj3" fmla="val 16667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Dump of tool’s in-memory “model”.</a:t>
              </a:r>
            </a:p>
          </p:txBody>
        </p:sp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65EF3D00-76F1-EA4F-95D0-84BCCB3D673F}"/>
                </a:ext>
              </a:extLst>
            </p:cNvPr>
            <p:cNvSpPr/>
            <p:nvPr/>
          </p:nvSpPr>
          <p:spPr>
            <a:xfrm>
              <a:off x="9866843" y="3429000"/>
              <a:ext cx="1992924" cy="706902"/>
            </a:xfrm>
            <a:prstGeom prst="wedgeRoundRectCallout">
              <a:avLst>
                <a:gd name="adj1" fmla="val -33026"/>
                <a:gd name="adj2" fmla="val -37177"/>
                <a:gd name="adj3" fmla="val 16667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Why not just</a:t>
              </a:r>
            </a:p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&lt;text&gt;Hello?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BE69-9DC3-C945-A278-D0D47B71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08455-8242-4B4C-B0B4-3524B64E40AC}"/>
              </a:ext>
            </a:extLst>
          </p:cNvPr>
          <p:cNvSpPr txBox="1"/>
          <p:nvPr/>
        </p:nvSpPr>
        <p:spPr>
          <a:xfrm>
            <a:off x="710256" y="1918165"/>
            <a:ext cx="5122985" cy="29608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&lt;widget type="label"&gt;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&lt;x&gt;268&lt;/x&gt;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&lt;y&gt;440&lt;/y&gt;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&lt;width&gt;155&lt;/width&gt;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&lt;height&gt;20&lt;/height&gt;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&lt;text&gt;Hello&lt;text&gt;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foreground_color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&lt;color red="0" green="0" blue="0”/&gt;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foreground_color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&lt;/widget&gt;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E9DA2-8D15-D345-A35D-20C95E1D88A6}"/>
              </a:ext>
            </a:extLst>
          </p:cNvPr>
          <p:cNvSpPr txBox="1"/>
          <p:nvPr/>
        </p:nvSpPr>
        <p:spPr>
          <a:xfrm>
            <a:off x="710256" y="1918165"/>
            <a:ext cx="3593730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Display Builder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F26BEE9-1606-1645-B4C6-D7EE19510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18164"/>
            <a:ext cx="5959366" cy="4472125"/>
          </a:xfrm>
        </p:spPr>
        <p:txBody>
          <a:bodyPr/>
          <a:lstStyle/>
          <a:p>
            <a:r>
              <a:rPr lang="en-US" dirty="0"/>
              <a:t>XML</a:t>
            </a:r>
          </a:p>
          <a:p>
            <a:pPr lvl="1"/>
            <a:r>
              <a:rPr lang="en-US" dirty="0"/>
              <a:t>Somewhat human-readable</a:t>
            </a:r>
          </a:p>
          <a:p>
            <a:pPr lvl="1"/>
            <a:r>
              <a:rPr lang="en-US" dirty="0"/>
              <a:t>Parsers for every programming language</a:t>
            </a:r>
          </a:p>
          <a:p>
            <a:pPr lvl="1"/>
            <a:endParaRPr lang="en-US" dirty="0"/>
          </a:p>
          <a:p>
            <a:r>
              <a:rPr lang="en-US" dirty="0"/>
              <a:t>“label”, “</a:t>
            </a:r>
            <a:r>
              <a:rPr lang="en-US" dirty="0" err="1"/>
              <a:t>text_update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Not hinting at specific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4074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961</Words>
  <Application>Microsoft Office PowerPoint</Application>
  <PresentationFormat>Widescreen</PresentationFormat>
  <Paragraphs>180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Arial Black</vt:lpstr>
      <vt:lpstr>Century Gothic</vt:lpstr>
      <vt:lpstr>Courier New</vt:lpstr>
      <vt:lpstr>System Font Regular</vt:lpstr>
      <vt:lpstr>Wingdings</vt:lpstr>
      <vt:lpstr>ORNL</vt:lpstr>
      <vt:lpstr>User Interfaces</vt:lpstr>
      <vt:lpstr>EPICS: Distributed System</vt:lpstr>
      <vt:lpstr>First Steps into the Deep End</vt:lpstr>
      <vt:lpstr>Over the years</vt:lpstr>
      <vt:lpstr>What changes, what doesn’t?</vt:lpstr>
      <vt:lpstr>Over the years</vt:lpstr>
      <vt:lpstr>“Program"                            vs.    ”Display Manager”</vt:lpstr>
      <vt:lpstr>Limited Compatibility</vt:lpstr>
      <vt:lpstr>General Format</vt:lpstr>
      <vt:lpstr>Example: ORNL/SNS</vt:lpstr>
      <vt:lpstr>Conversions</vt:lpstr>
      <vt:lpstr>Possible Approaches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2026-06-15T14:34:19Z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